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1599525" cy="30600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25" d="100"/>
          <a:sy n="25" d="100"/>
        </p:scale>
        <p:origin x="177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008025"/>
            <a:ext cx="18359596" cy="10653560"/>
          </a:xfrm>
        </p:spPr>
        <p:txBody>
          <a:bodyPr anchor="b"/>
          <a:lstStyle>
            <a:lvl1pPr algn="ctr">
              <a:defRPr sz="14173"/>
            </a:lvl1pPr>
          </a:lstStyle>
          <a:p>
            <a:r>
              <a:rPr lang="en-GB" altLang="zh-CN"/>
              <a:t>Click to edit Master title style</a:t>
            </a:r>
            <a:endParaRPr lang="en-US" dirty="0"/>
          </a:p>
        </p:txBody>
      </p:sp>
      <p:sp>
        <p:nvSpPr>
          <p:cNvPr id="3" name="Subtitle 2"/>
          <p:cNvSpPr>
            <a:spLocks noGrp="1"/>
          </p:cNvSpPr>
          <p:nvPr>
            <p:ph type="subTitle" idx="1"/>
          </p:nvPr>
        </p:nvSpPr>
        <p:spPr>
          <a:xfrm>
            <a:off x="2699941" y="16072427"/>
            <a:ext cx="16199644" cy="7388071"/>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GB" altLang="zh-CN"/>
              <a:t>Click to edit Master subtitle style</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4992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2461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629201"/>
            <a:ext cx="4657398" cy="25932636"/>
          </a:xfrm>
        </p:spPr>
        <p:txBody>
          <a:bodyPr vert="eaVert"/>
          <a:lstStyle/>
          <a:p>
            <a:r>
              <a:rPr lang="en-GB" altLang="zh-CN"/>
              <a:t>Click to edit Master title style</a:t>
            </a:r>
            <a:endParaRPr lang="en-US" dirty="0"/>
          </a:p>
        </p:txBody>
      </p:sp>
      <p:sp>
        <p:nvSpPr>
          <p:cNvPr id="3" name="Vertical Text Placeholder 2"/>
          <p:cNvSpPr>
            <a:spLocks noGrp="1"/>
          </p:cNvSpPr>
          <p:nvPr>
            <p:ph type="body" orient="vert" idx="1"/>
          </p:nvPr>
        </p:nvSpPr>
        <p:spPr>
          <a:xfrm>
            <a:off x="1484968" y="1629201"/>
            <a:ext cx="13702199" cy="25932636"/>
          </a:xfrm>
        </p:spPr>
        <p:txBody>
          <a:bodyPr vert="eaVert"/>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2582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Content Placeholder 2"/>
          <p:cNvSpPr>
            <a:spLocks noGrp="1"/>
          </p:cNvSpPr>
          <p:nvPr>
            <p:ph idx="1"/>
          </p:nvPr>
        </p:nvSpPr>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43748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7628921"/>
            <a:ext cx="18629590" cy="12729018"/>
          </a:xfrm>
        </p:spPr>
        <p:txBody>
          <a:bodyPr anchor="b"/>
          <a:lstStyle>
            <a:lvl1pPr>
              <a:defRPr sz="14173"/>
            </a:lvl1pPr>
          </a:lstStyle>
          <a:p>
            <a:r>
              <a:rPr lang="en-GB" altLang="zh-CN"/>
              <a:t>Click to edit Master title style</a:t>
            </a:r>
            <a:endParaRPr lang="en-US" dirty="0"/>
          </a:p>
        </p:txBody>
      </p:sp>
      <p:sp>
        <p:nvSpPr>
          <p:cNvPr id="3" name="Text Placeholder 2"/>
          <p:cNvSpPr>
            <a:spLocks noGrp="1"/>
          </p:cNvSpPr>
          <p:nvPr>
            <p:ph type="body" idx="1"/>
          </p:nvPr>
        </p:nvSpPr>
        <p:spPr>
          <a:xfrm>
            <a:off x="1473719" y="20478361"/>
            <a:ext cx="18629590" cy="6693890"/>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GB" altLang="zh-CN"/>
              <a:t>Click to edit Master text styles</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27945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Content Placeholder 2"/>
          <p:cNvSpPr>
            <a:spLocks noGrp="1"/>
          </p:cNvSpPr>
          <p:nvPr>
            <p:ph sz="half" idx="1"/>
          </p:nvPr>
        </p:nvSpPr>
        <p:spPr>
          <a:xfrm>
            <a:off x="1484967" y="8146007"/>
            <a:ext cx="9179798" cy="19415831"/>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Content Placeholder 3"/>
          <p:cNvSpPr>
            <a:spLocks noGrp="1"/>
          </p:cNvSpPr>
          <p:nvPr>
            <p:ph sz="half" idx="2"/>
          </p:nvPr>
        </p:nvSpPr>
        <p:spPr>
          <a:xfrm>
            <a:off x="10934760" y="8146007"/>
            <a:ext cx="9179798" cy="19415831"/>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8437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629208"/>
            <a:ext cx="18629590" cy="5914711"/>
          </a:xfrm>
        </p:spPr>
        <p:txBody>
          <a:bodyPr/>
          <a:lstStyle/>
          <a:p>
            <a:r>
              <a:rPr lang="en-GB" altLang="zh-CN"/>
              <a:t>Click to edit Master title style</a:t>
            </a:r>
            <a:endParaRPr lang="en-US" dirty="0"/>
          </a:p>
        </p:txBody>
      </p:sp>
      <p:sp>
        <p:nvSpPr>
          <p:cNvPr id="3" name="Text Placeholder 2"/>
          <p:cNvSpPr>
            <a:spLocks noGrp="1"/>
          </p:cNvSpPr>
          <p:nvPr>
            <p:ph type="body" idx="1"/>
          </p:nvPr>
        </p:nvSpPr>
        <p:spPr>
          <a:xfrm>
            <a:off x="1487783" y="7501412"/>
            <a:ext cx="9137610" cy="3676326"/>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GB" altLang="zh-CN"/>
              <a:t>Click to edit Master text styles</a:t>
            </a:r>
          </a:p>
        </p:txBody>
      </p:sp>
      <p:sp>
        <p:nvSpPr>
          <p:cNvPr id="4" name="Content Placeholder 3"/>
          <p:cNvSpPr>
            <a:spLocks noGrp="1"/>
          </p:cNvSpPr>
          <p:nvPr>
            <p:ph sz="half" idx="2"/>
          </p:nvPr>
        </p:nvSpPr>
        <p:spPr>
          <a:xfrm>
            <a:off x="1487783" y="11177737"/>
            <a:ext cx="9137610" cy="16440768"/>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5" name="Text Placeholder 4"/>
          <p:cNvSpPr>
            <a:spLocks noGrp="1"/>
          </p:cNvSpPr>
          <p:nvPr>
            <p:ph type="body" sz="quarter" idx="3"/>
          </p:nvPr>
        </p:nvSpPr>
        <p:spPr>
          <a:xfrm>
            <a:off x="10934761" y="7501412"/>
            <a:ext cx="9182611" cy="3676326"/>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GB" altLang="zh-CN"/>
              <a:t>Click to edit Master text styles</a:t>
            </a:r>
          </a:p>
        </p:txBody>
      </p:sp>
      <p:sp>
        <p:nvSpPr>
          <p:cNvPr id="6" name="Content Placeholder 5"/>
          <p:cNvSpPr>
            <a:spLocks noGrp="1"/>
          </p:cNvSpPr>
          <p:nvPr>
            <p:ph sz="quarter" idx="4"/>
          </p:nvPr>
        </p:nvSpPr>
        <p:spPr>
          <a:xfrm>
            <a:off x="10934761" y="11177737"/>
            <a:ext cx="9182611" cy="16440768"/>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80571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733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07239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040043"/>
            <a:ext cx="6966409" cy="7140152"/>
          </a:xfrm>
        </p:spPr>
        <p:txBody>
          <a:bodyPr anchor="b"/>
          <a:lstStyle>
            <a:lvl1pPr>
              <a:defRPr sz="7559"/>
            </a:lvl1pPr>
          </a:lstStyle>
          <a:p>
            <a:r>
              <a:rPr lang="en-GB" altLang="zh-CN"/>
              <a:t>Click to edit Master title style</a:t>
            </a:r>
            <a:endParaRPr lang="en-US" dirty="0"/>
          </a:p>
        </p:txBody>
      </p:sp>
      <p:sp>
        <p:nvSpPr>
          <p:cNvPr id="3" name="Content Placeholder 2"/>
          <p:cNvSpPr>
            <a:spLocks noGrp="1"/>
          </p:cNvSpPr>
          <p:nvPr>
            <p:ph idx="1"/>
          </p:nvPr>
        </p:nvSpPr>
        <p:spPr>
          <a:xfrm>
            <a:off x="9182611" y="4405934"/>
            <a:ext cx="10934760" cy="21746295"/>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Text Placeholder 3"/>
          <p:cNvSpPr>
            <a:spLocks noGrp="1"/>
          </p:cNvSpPr>
          <p:nvPr>
            <p:ph type="body" sz="half" idx="2"/>
          </p:nvPr>
        </p:nvSpPr>
        <p:spPr>
          <a:xfrm>
            <a:off x="1487781" y="9180195"/>
            <a:ext cx="6966409" cy="1700744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GB" altLang="zh-CN"/>
              <a:t>Click to edit Master text styles</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997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040043"/>
            <a:ext cx="6966409" cy="7140152"/>
          </a:xfrm>
        </p:spPr>
        <p:txBody>
          <a:bodyPr anchor="b"/>
          <a:lstStyle>
            <a:lvl1pPr>
              <a:defRPr sz="7559"/>
            </a:lvl1pPr>
          </a:lstStyle>
          <a:p>
            <a:r>
              <a:rPr lang="en-GB" altLang="zh-CN"/>
              <a:t>Click to edit Master title style</a:t>
            </a:r>
            <a:endParaRPr lang="en-US" dirty="0"/>
          </a:p>
        </p:txBody>
      </p:sp>
      <p:sp>
        <p:nvSpPr>
          <p:cNvPr id="3" name="Picture Placeholder 2"/>
          <p:cNvSpPr>
            <a:spLocks noGrp="1" noChangeAspect="1"/>
          </p:cNvSpPr>
          <p:nvPr>
            <p:ph type="pic" idx="1"/>
          </p:nvPr>
        </p:nvSpPr>
        <p:spPr>
          <a:xfrm>
            <a:off x="9182611" y="4405934"/>
            <a:ext cx="10934760" cy="21746295"/>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GB" altLang="zh-CN"/>
              <a:t>Click icon to add picture</a:t>
            </a:r>
            <a:endParaRPr lang="en-US" dirty="0"/>
          </a:p>
        </p:txBody>
      </p:sp>
      <p:sp>
        <p:nvSpPr>
          <p:cNvPr id="4" name="Text Placeholder 3"/>
          <p:cNvSpPr>
            <a:spLocks noGrp="1"/>
          </p:cNvSpPr>
          <p:nvPr>
            <p:ph type="body" sz="half" idx="2"/>
          </p:nvPr>
        </p:nvSpPr>
        <p:spPr>
          <a:xfrm>
            <a:off x="1487781" y="9180195"/>
            <a:ext cx="6966409" cy="1700744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GB" altLang="zh-CN"/>
              <a:t>Click to edit Master text styles</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0138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629208"/>
            <a:ext cx="18629590" cy="5914711"/>
          </a:xfrm>
          <a:prstGeom prst="rect">
            <a:avLst/>
          </a:prstGeom>
        </p:spPr>
        <p:txBody>
          <a:bodyPr vert="horz" lIns="91440" tIns="45720" rIns="91440" bIns="45720" rtlCol="0" anchor="ctr">
            <a:normAutofit/>
          </a:bodyPr>
          <a:lstStyle/>
          <a:p>
            <a:r>
              <a:rPr lang="en-GB" altLang="zh-CN"/>
              <a:t>Click to edit Master title style</a:t>
            </a:r>
            <a:endParaRPr lang="en-US" dirty="0"/>
          </a:p>
        </p:txBody>
      </p:sp>
      <p:sp>
        <p:nvSpPr>
          <p:cNvPr id="3" name="Text Placeholder 2"/>
          <p:cNvSpPr>
            <a:spLocks noGrp="1"/>
          </p:cNvSpPr>
          <p:nvPr>
            <p:ph type="body" idx="1"/>
          </p:nvPr>
        </p:nvSpPr>
        <p:spPr>
          <a:xfrm>
            <a:off x="1484968" y="8146007"/>
            <a:ext cx="18629590" cy="19415831"/>
          </a:xfrm>
          <a:prstGeom prst="rect">
            <a:avLst/>
          </a:prstGeom>
        </p:spPr>
        <p:txBody>
          <a:bodyPr vert="horz" lIns="91440" tIns="45720" rIns="91440" bIns="45720" rtlCol="0">
            <a:normAutofit/>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2"/>
          </p:nvPr>
        </p:nvSpPr>
        <p:spPr>
          <a:xfrm>
            <a:off x="1484967" y="28362276"/>
            <a:ext cx="4859893" cy="1629201"/>
          </a:xfrm>
          <a:prstGeom prst="rect">
            <a:avLst/>
          </a:prstGeom>
        </p:spPr>
        <p:txBody>
          <a:bodyPr vert="horz" lIns="91440" tIns="45720" rIns="91440" bIns="45720" rtlCol="0" anchor="ctr"/>
          <a:lstStyle>
            <a:lvl1pPr algn="l">
              <a:defRPr sz="2835">
                <a:solidFill>
                  <a:schemeClr val="tx1">
                    <a:tint val="75000"/>
                  </a:schemeClr>
                </a:solidFill>
              </a:defRPr>
            </a:lvl1pPr>
          </a:lstStyle>
          <a:p>
            <a:fld id="{3AE95C80-3AFF-4D16-9737-B5EBD27733EA}" type="datetimeFigureOut">
              <a:rPr lang="zh-CN" altLang="en-US" smtClean="0"/>
              <a:t>2024/8/13</a:t>
            </a:fld>
            <a:endParaRPr lang="zh-CN" altLang="en-US"/>
          </a:p>
        </p:txBody>
      </p:sp>
      <p:sp>
        <p:nvSpPr>
          <p:cNvPr id="5" name="Footer Placeholder 4"/>
          <p:cNvSpPr>
            <a:spLocks noGrp="1"/>
          </p:cNvSpPr>
          <p:nvPr>
            <p:ph type="ftr" sz="quarter" idx="3"/>
          </p:nvPr>
        </p:nvSpPr>
        <p:spPr>
          <a:xfrm>
            <a:off x="7154843" y="28362276"/>
            <a:ext cx="7289840" cy="1629201"/>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254665" y="28362276"/>
            <a:ext cx="4859893" cy="1629201"/>
          </a:xfrm>
          <a:prstGeom prst="rect">
            <a:avLst/>
          </a:prstGeom>
        </p:spPr>
        <p:txBody>
          <a:bodyPr vert="horz" lIns="91440" tIns="45720" rIns="91440" bIns="45720" rtlCol="0" anchor="ctr"/>
          <a:lstStyle>
            <a:lvl1pPr algn="r">
              <a:defRPr sz="2835">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584999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mse@academicconf.com" TargetMode="External"/><Relationship Id="rId2" Type="http://schemas.openxmlformats.org/officeDocument/2006/relationships/hyperlink" Target="mailto:cmse@cmseconf.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4910846" y="2719624"/>
            <a:ext cx="11246012" cy="2148216"/>
          </a:xfrm>
        </p:spPr>
        <p:txBody>
          <a:bodyPr>
            <a:normAutofit/>
          </a:bodyPr>
          <a:lstStyle/>
          <a:p>
            <a:r>
              <a:rPr lang="en-US" altLang="zh-CN" sz="11500" dirty="0">
                <a:latin typeface="Palatino Linotype" pitchFamily="18" charset="0"/>
              </a:rPr>
              <a:t> Title Goes Here</a:t>
            </a:r>
            <a:endParaRPr lang="zh-CN" altLang="en-US" sz="17000" dirty="0"/>
          </a:p>
        </p:txBody>
      </p:sp>
      <p:sp>
        <p:nvSpPr>
          <p:cNvPr id="4" name="矩形 3">
            <a:extLst>
              <a:ext uri="{FF2B5EF4-FFF2-40B4-BE49-F238E27FC236}">
                <a16:creationId xmlns:a16="http://schemas.microsoft.com/office/drawing/2014/main" id="{008C4CB4-9BE6-CC75-DBA8-1FBFD53C593B}"/>
              </a:ext>
            </a:extLst>
          </p:cNvPr>
          <p:cNvSpPr/>
          <p:nvPr/>
        </p:nvSpPr>
        <p:spPr>
          <a:xfrm>
            <a:off x="14706601" y="607338"/>
            <a:ext cx="6792864" cy="1608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14947281" y="1040895"/>
            <a:ext cx="5928344" cy="830997"/>
          </a:xfrm>
          <a:prstGeom prst="rect">
            <a:avLst/>
          </a:prstGeom>
          <a:noFill/>
        </p:spPr>
        <p:txBody>
          <a:bodyPr wrap="square" rtlCol="0">
            <a:spAutoFit/>
          </a:bodyPr>
          <a:lstStyle/>
          <a:p>
            <a:r>
              <a:rPr lang="en-US" altLang="zh-CN" sz="4800" dirty="0">
                <a:latin typeface="Palatino Linotype" pitchFamily="18" charset="0"/>
              </a:rPr>
              <a:t>Paper</a:t>
            </a:r>
            <a:r>
              <a:rPr lang="en-US" altLang="zh-CN" sz="4800" dirty="0"/>
              <a:t> </a:t>
            </a:r>
            <a:r>
              <a:rPr lang="en-US" altLang="zh-CN" sz="4800" dirty="0">
                <a:latin typeface="Palatino Linotype" pitchFamily="18" charset="0"/>
              </a:rPr>
              <a:t>ID: </a:t>
            </a:r>
            <a:r>
              <a:rPr lang="en-US" altLang="zh-CN" sz="4800" b="1" dirty="0">
                <a:latin typeface="Palatino Linotype" pitchFamily="18" charset="0"/>
              </a:rPr>
              <a:t>CMSE****</a:t>
            </a:r>
            <a:endParaRPr lang="zh-CN" altLang="en-US" sz="4800" b="1" dirty="0"/>
          </a:p>
        </p:txBody>
      </p:sp>
      <p:sp>
        <p:nvSpPr>
          <p:cNvPr id="5" name="矩形: 圆角 4">
            <a:extLst>
              <a:ext uri="{FF2B5EF4-FFF2-40B4-BE49-F238E27FC236}">
                <a16:creationId xmlns:a16="http://schemas.microsoft.com/office/drawing/2014/main" id="{05BA1C0E-5D75-D7CA-F9F2-4A289ED43FB1}"/>
              </a:ext>
            </a:extLst>
          </p:cNvPr>
          <p:cNvSpPr/>
          <p:nvPr/>
        </p:nvSpPr>
        <p:spPr>
          <a:xfrm>
            <a:off x="194568" y="5509090"/>
            <a:ext cx="6172201" cy="2693992"/>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790381" y="6212642"/>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6607277" y="5543788"/>
            <a:ext cx="14844939" cy="269399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7821035" y="6167170"/>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06078" y="8615732"/>
            <a:ext cx="10693684" cy="2176594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0961009" y="8615731"/>
            <a:ext cx="10491207" cy="2176594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147309" y="8753966"/>
            <a:ext cx="10589179" cy="166551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147309" y="15633342"/>
            <a:ext cx="10618676" cy="166551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106078" y="22337766"/>
            <a:ext cx="10693684" cy="166551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0961010" y="15458386"/>
            <a:ext cx="10491206" cy="166551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2513308" y="9080946"/>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08324" y="10824188"/>
            <a:ext cx="10359280" cy="4401205"/>
          </a:xfrm>
          <a:prstGeom prst="rect">
            <a:avLst/>
          </a:prstGeom>
          <a:noFill/>
        </p:spPr>
        <p:txBody>
          <a:bodyPr wrap="square" rtlCol="0">
            <a:spAutoFit/>
          </a:bodyPr>
          <a:lstStyle/>
          <a:p>
            <a:pPr algn="just"/>
            <a:r>
              <a:rPr lang="en-US" altLang="zh-CN" sz="4000" dirty="0">
                <a:latin typeface="Palatino Linotype" panose="02040502050505030304" pitchFamily="18" charset="0"/>
                <a:ea typeface="宋体" pitchFamily="2" charset="-122"/>
              </a:rPr>
              <a:t>There is NO specific requirements for the poster design. This template is for reference only.</a:t>
            </a:r>
            <a:endParaRPr lang="en-AU" altLang="zh-CN" sz="4000" dirty="0">
              <a:latin typeface="Palatino Linotype" panose="02040502050505030304" pitchFamily="18" charset="0"/>
              <a:ea typeface="宋体" pitchFamily="2" charset="-122"/>
            </a:endParaRPr>
          </a:p>
          <a:p>
            <a:pPr algn="just"/>
            <a:endParaRPr lang="en-AU" altLang="zh-CN" sz="4000" dirty="0">
              <a:latin typeface="Palatino Linotype" panose="02040502050505030304" pitchFamily="18" charset="0"/>
            </a:endParaRPr>
          </a:p>
          <a:p>
            <a:pPr algn="just"/>
            <a:r>
              <a:rPr lang="en-AU" altLang="zh-CN" sz="4000" dirty="0">
                <a:latin typeface="Palatino Linotype" panose="02040502050505030304" pitchFamily="18" charset="0"/>
              </a:rPr>
              <a:t>The poster template is f</a:t>
            </a:r>
            <a:r>
              <a:rPr lang="en-US" altLang="zh-CN" sz="4000" dirty="0">
                <a:latin typeface="Palatino Linotype" panose="02040502050505030304" pitchFamily="18" charset="0"/>
              </a:rPr>
              <a:t>or A1 Size: 594*841 mm (</a:t>
            </a:r>
            <a:r>
              <a:rPr lang="en-US" altLang="zh-CN" sz="4000" dirty="0">
                <a:solidFill>
                  <a:srgbClr val="000000"/>
                </a:solidFill>
                <a:latin typeface="Palatino Linotype" panose="02040502050505030304" pitchFamily="18" charset="0"/>
              </a:rPr>
              <a:t>W*L)</a:t>
            </a:r>
            <a:r>
              <a:rPr lang="en-AU" altLang="zh-CN" sz="4000" dirty="0">
                <a:latin typeface="Palatino Linotype" panose="02040502050505030304" pitchFamily="18" charset="0"/>
              </a:rPr>
              <a:t>, portrait (vertical) format. Do not change the page size</a:t>
            </a:r>
            <a:r>
              <a:rPr lang="en-US" altLang="zh-CN" sz="4000" dirty="0">
                <a:latin typeface="Palatino Linotype" panose="02040502050505030304" pitchFamily="18" charset="0"/>
              </a:rPr>
              <a:t>. </a:t>
            </a:r>
            <a:endParaRPr lang="en-US" altLang="zh-CN" sz="4000" dirty="0">
              <a:latin typeface="Palatino Linotype" panose="02040502050505030304" pitchFamily="18" charset="0"/>
              <a:ea typeface="宋体" pitchFamily="2" charset="-122"/>
            </a:endParaRPr>
          </a:p>
        </p:txBody>
      </p:sp>
      <p:sp>
        <p:nvSpPr>
          <p:cNvPr id="19" name="文本框 18">
            <a:extLst>
              <a:ext uri="{FF2B5EF4-FFF2-40B4-BE49-F238E27FC236}">
                <a16:creationId xmlns:a16="http://schemas.microsoft.com/office/drawing/2014/main" id="{9CCE5700-E5BD-246B-ED51-9643BC5D839F}"/>
              </a:ext>
            </a:extLst>
          </p:cNvPr>
          <p:cNvSpPr txBox="1"/>
          <p:nvPr/>
        </p:nvSpPr>
        <p:spPr>
          <a:xfrm>
            <a:off x="2601799" y="16007015"/>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335984" y="18028157"/>
            <a:ext cx="10253363" cy="3785652"/>
          </a:xfrm>
          <a:prstGeom prst="rect">
            <a:avLst/>
          </a:prstGeom>
          <a:noFill/>
        </p:spPr>
        <p:txBody>
          <a:bodyPr wrap="square" rtlCol="0">
            <a:spAutoFit/>
          </a:bodyPr>
          <a:lstStyle/>
          <a:p>
            <a:pPr marL="474116" indent="-474116">
              <a:buFont typeface="Wingdings" panose="05000000000000000000" pitchFamily="2" charset="2"/>
              <a:buChar char="Ø"/>
            </a:pPr>
            <a:r>
              <a:rPr lang="en-US" altLang="zh-CN" sz="4000" dirty="0">
                <a:latin typeface="Palatino Linotype" pitchFamily="18" charset="0"/>
              </a:rPr>
              <a:t>Font: no specific requirements</a:t>
            </a:r>
          </a:p>
          <a:p>
            <a:pPr marL="474116" indent="-474116">
              <a:buFont typeface="Wingdings" panose="05000000000000000000" pitchFamily="2" charset="2"/>
              <a:buChar char="Ø"/>
            </a:pPr>
            <a:endParaRPr lang="en-US" altLang="zh-CN" sz="4000" dirty="0">
              <a:latin typeface="Palatino Linotype" pitchFamily="18" charset="0"/>
            </a:endParaRPr>
          </a:p>
          <a:p>
            <a:pPr marL="474116" indent="-474116">
              <a:buFont typeface="Wingdings" panose="05000000000000000000" pitchFamily="2" charset="2"/>
              <a:buChar char="Ø"/>
            </a:pPr>
            <a:r>
              <a:rPr lang="en-US" altLang="zh-CN" sz="4000" dirty="0">
                <a:latin typeface="Palatino Linotype" pitchFamily="18" charset="0"/>
              </a:rPr>
              <a:t>Font Size:  no specific requirements</a:t>
            </a:r>
          </a:p>
          <a:p>
            <a:endParaRPr lang="en-US" altLang="zh-CN" sz="4000" dirty="0">
              <a:latin typeface="Palatino Linotype" pitchFamily="18" charset="0"/>
            </a:endParaRPr>
          </a:p>
          <a:p>
            <a:pPr marL="474116" indent="-474116">
              <a:buFont typeface="Wingdings" panose="05000000000000000000" pitchFamily="2" charset="2"/>
              <a:buChar char="Ø"/>
            </a:pPr>
            <a:r>
              <a:rPr lang="en-US" altLang="zh-CN" sz="4000" dirty="0">
                <a:latin typeface="Palatino Linotype" pitchFamily="18" charset="0"/>
              </a:rPr>
              <a:t>Keep body text left-aligned, do not justify text</a:t>
            </a:r>
            <a:endParaRPr lang="en-US" sz="4000"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1752714" y="22616524"/>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291815" y="25336967"/>
            <a:ext cx="10238538" cy="1323439"/>
          </a:xfrm>
          <a:prstGeom prst="rect">
            <a:avLst/>
          </a:prstGeom>
          <a:noFill/>
        </p:spPr>
        <p:txBody>
          <a:bodyPr wrap="square" rtlCol="0">
            <a:spAutoFit/>
          </a:bodyPr>
          <a:lstStyle/>
          <a:p>
            <a:r>
              <a:rPr lang="en-US" altLang="zh-CN" sz="4000"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3868004" y="15737144"/>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1137461" y="17250259"/>
            <a:ext cx="10011780" cy="12957393"/>
          </a:xfrm>
          <a:prstGeom prst="rect">
            <a:avLst/>
          </a:prstGeom>
          <a:noFill/>
        </p:spPr>
        <p:txBody>
          <a:bodyPr wrap="square" rtlCol="0">
            <a:spAutoFit/>
          </a:bodyPr>
          <a:lstStyle/>
          <a:p>
            <a:pPr algn="just"/>
            <a:r>
              <a:rPr lang="en-US" altLang="zh-CN" sz="4400" b="1" dirty="0">
                <a:latin typeface="Palatino Linotype" pitchFamily="18" charset="0"/>
              </a:rPr>
              <a:t>NOTE:</a:t>
            </a:r>
            <a:endParaRPr lang="en-US" altLang="zh-CN" sz="44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Please send your designed poster to the </a:t>
            </a:r>
            <a:r>
              <a:rPr lang="en-AU" altLang="zh-CN" sz="3600" dirty="0">
                <a:latin typeface="Palatino Linotype" panose="02040502050505030304" pitchFamily="18" charset="0"/>
              </a:rPr>
              <a:t>conference committee via e-mail: </a:t>
            </a:r>
            <a:r>
              <a:rPr lang="en-US" altLang="zh-CN" sz="3600" dirty="0">
                <a:latin typeface="Palatino Linotype" panose="02040502050505030304" pitchFamily="18" charset="0"/>
                <a:hlinkClick r:id="rId2"/>
              </a:rPr>
              <a:t>cmse@cmseconf.org</a:t>
            </a:r>
            <a:r>
              <a:rPr lang="en-US" altLang="zh-CN" sz="3600" dirty="0">
                <a:latin typeface="Palatino Linotype" panose="02040502050505030304" pitchFamily="18" charset="0"/>
              </a:rPr>
              <a:t> / </a:t>
            </a:r>
            <a:r>
              <a:rPr lang="en-US" altLang="zh-CN" sz="3600" dirty="0">
                <a:latin typeface="Palatino Linotype" panose="02040502050505030304" pitchFamily="18" charset="0"/>
                <a:hlinkClick r:id="rId3"/>
              </a:rPr>
              <a:t>cmse@academicconf.com</a:t>
            </a:r>
            <a:endParaRPr lang="en-US" altLang="zh-CN" sz="3600" dirty="0">
              <a:latin typeface="Palatino Linotype" pitchFamily="18" charset="0"/>
            </a:endParaRPr>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For the presenters providing their posters before </a:t>
            </a:r>
            <a:r>
              <a:rPr lang="en-US" altLang="zh-CN" sz="3600" b="1" dirty="0">
                <a:solidFill>
                  <a:srgbClr val="FF0000"/>
                </a:solidFill>
                <a:latin typeface="Palatino Linotype" pitchFamily="18" charset="0"/>
              </a:rPr>
              <a:t>Oct.  25th, 2024</a:t>
            </a:r>
            <a:r>
              <a:rPr lang="en-US" altLang="zh-CN" sz="3600" dirty="0">
                <a:latin typeface="Palatino Linotype" pitchFamily="18" charset="0"/>
              </a:rPr>
              <a:t>, the conference committee will print the posters for free. If you failed to complete the poster by that time, please print the poster by yourself and bring it to the conference.</a:t>
            </a:r>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b="1" dirty="0">
                <a:solidFill>
                  <a:srgbClr val="FF0000"/>
                </a:solidFill>
                <a:latin typeface="Palatino Linotype" pitchFamily="18" charset="0"/>
              </a:rPr>
              <a:t>Best Poster(s) </a:t>
            </a:r>
            <a:r>
              <a:rPr lang="en-US" altLang="zh-CN" sz="3600" dirty="0">
                <a:latin typeface="Palatino Linotype" pitchFamily="18" charset="0"/>
              </a:rPr>
              <a:t>will be awarded with </a:t>
            </a:r>
            <a:r>
              <a:rPr lang="en-US" altLang="zh-CN" sz="3600" b="1" dirty="0">
                <a:latin typeface="Palatino Linotype" pitchFamily="18" charset="0"/>
              </a:rPr>
              <a:t>Free Registration </a:t>
            </a:r>
            <a:r>
              <a:rPr lang="en-US" altLang="zh-CN" sz="3600" dirty="0">
                <a:latin typeface="Palatino Linotype" pitchFamily="18" charset="0"/>
              </a:rPr>
              <a:t>to the next CMSE conference.</a:t>
            </a:r>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Presenter is required to stand by his/her poster and communicates with the other participants who are interested in the poster. </a:t>
            </a:r>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Poster presenters are responsible for removing their posters after the presentation time.</a:t>
            </a:r>
          </a:p>
        </p:txBody>
      </p:sp>
      <p:pic>
        <p:nvPicPr>
          <p:cNvPr id="3" name="图片 1">
            <a:extLst>
              <a:ext uri="{FF2B5EF4-FFF2-40B4-BE49-F238E27FC236}">
                <a16:creationId xmlns:a16="http://schemas.microsoft.com/office/drawing/2014/main" id="{CA4A1740-DA4F-77A3-E17D-B513408F65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41" y="459281"/>
            <a:ext cx="2580318" cy="2464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4887A0BE-D3CD-FDDA-474C-94A89D3B7CB6}"/>
              </a:ext>
            </a:extLst>
          </p:cNvPr>
          <p:cNvSpPr txBox="1"/>
          <p:nvPr/>
        </p:nvSpPr>
        <p:spPr>
          <a:xfrm>
            <a:off x="2943859" y="396551"/>
            <a:ext cx="6172201" cy="2246769"/>
          </a:xfrm>
          <a:prstGeom prst="rect">
            <a:avLst/>
          </a:prstGeom>
          <a:noFill/>
        </p:spPr>
        <p:txBody>
          <a:bodyPr wrap="square" rtlCol="0">
            <a:spAutoFit/>
          </a:bodyPr>
          <a:lstStyle/>
          <a:p>
            <a:r>
              <a:rPr lang="en-US" altLang="zh-TW" sz="6000" b="1" dirty="0">
                <a:solidFill>
                  <a:srgbClr val="00B0F0"/>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CMSE 2024</a:t>
            </a:r>
          </a:p>
          <a:p>
            <a:r>
              <a:rPr lang="en-US" altLang="zh-CN" sz="4000" b="1" dirty="0"/>
              <a:t>November 17-20</a:t>
            </a:r>
            <a:r>
              <a:rPr lang="en-GB" altLang="zh-CN" sz="4000" b="1" dirty="0"/>
              <a:t>, 2024</a:t>
            </a:r>
          </a:p>
          <a:p>
            <a:r>
              <a:rPr lang="en-GB" altLang="zh-CN" sz="4000" b="1" dirty="0"/>
              <a:t>Kampar, Perak, Malaysia</a:t>
            </a:r>
            <a:endParaRPr lang="en-US" altLang="zh-CN" sz="4000" b="1" dirty="0">
              <a:latin typeface="Palatino Linotype" pitchFamily="18" charset="0"/>
            </a:endParaRPr>
          </a:p>
        </p:txBody>
      </p:sp>
      <p:sp>
        <p:nvSpPr>
          <p:cNvPr id="25" name="TextBox 24">
            <a:extLst>
              <a:ext uri="{FF2B5EF4-FFF2-40B4-BE49-F238E27FC236}">
                <a16:creationId xmlns:a16="http://schemas.microsoft.com/office/drawing/2014/main" id="{793B5580-B207-3635-D21F-A4AC085C3C3F}"/>
              </a:ext>
            </a:extLst>
          </p:cNvPr>
          <p:cNvSpPr txBox="1"/>
          <p:nvPr/>
        </p:nvSpPr>
        <p:spPr>
          <a:xfrm>
            <a:off x="11132460" y="9023838"/>
            <a:ext cx="10158741" cy="6247864"/>
          </a:xfrm>
          <a:prstGeom prst="rect">
            <a:avLst/>
          </a:prstGeom>
          <a:noFill/>
        </p:spPr>
        <p:txBody>
          <a:bodyPr wrap="square" rtlCol="0">
            <a:spAutoFit/>
          </a:bodyPr>
          <a:lstStyle/>
          <a:p>
            <a:r>
              <a:rPr lang="en-US" altLang="zh-CN" sz="4000" b="1" dirty="0">
                <a:solidFill>
                  <a:srgbClr val="FF0000"/>
                </a:solidFill>
                <a:latin typeface="Palatino Linotype" pitchFamily="18" charset="0"/>
              </a:rPr>
              <a:t>Best Poster(s) </a:t>
            </a:r>
            <a:r>
              <a:rPr lang="en-US" altLang="zh-CN" sz="4000" dirty="0">
                <a:latin typeface="Palatino Linotype" pitchFamily="18" charset="0"/>
              </a:rPr>
              <a:t>will be selected based on the following criteria:</a:t>
            </a:r>
          </a:p>
          <a:p>
            <a:endParaRPr lang="en-US" altLang="zh-CN" sz="4000" dirty="0">
              <a:latin typeface="Palatino Linotype" pitchFamily="18" charset="0"/>
            </a:endParaRPr>
          </a:p>
          <a:p>
            <a:pPr marL="965673" indent="-965673">
              <a:buFont typeface="Wingdings" pitchFamily="2" charset="2"/>
              <a:buChar char="ü"/>
            </a:pPr>
            <a:r>
              <a:rPr lang="en-US" altLang="zh-CN" sz="4000" dirty="0">
                <a:latin typeface="Palatino Linotype" pitchFamily="18" charset="0"/>
              </a:rPr>
              <a:t>Novelty, originality, and creativity of the work;</a:t>
            </a:r>
          </a:p>
          <a:p>
            <a:pPr marL="965673" indent="-965673">
              <a:buFont typeface="Wingdings" pitchFamily="2" charset="2"/>
              <a:buChar char="ü"/>
            </a:pPr>
            <a:r>
              <a:rPr lang="en-US" altLang="zh-CN" sz="4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4000" dirty="0">
                <a:latin typeface="Palatino Linotype" pitchFamily="18" charset="0"/>
              </a:rPr>
              <a:t>Quality of the poster.</a:t>
            </a:r>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CAEACE"/>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64</TotalTime>
  <Words>302</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標楷體</vt:lpstr>
      <vt:lpstr>Arial</vt:lpstr>
      <vt:lpstr>Calibri</vt:lpstr>
      <vt:lpstr>Calibri Light</vt:lpstr>
      <vt:lpstr>Palatino Linotype</vt:lpstr>
      <vt:lpstr>Wingdings</vt:lpstr>
      <vt:lpstr>Office 2013 - 2022 Theme</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administer</cp:lastModifiedBy>
  <cp:revision>9</cp:revision>
  <dcterms:created xsi:type="dcterms:W3CDTF">2023-01-31T06:18:46Z</dcterms:created>
  <dcterms:modified xsi:type="dcterms:W3CDTF">2024-08-13T03:46:12Z</dcterms:modified>
</cp:coreProperties>
</file>